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2"/>
  </p:sldMasterIdLst>
  <p:notesMasterIdLst>
    <p:notesMasterId r:id="rId12"/>
  </p:notesMasterIdLst>
  <p:handoutMasterIdLst>
    <p:handoutMasterId r:id="rId13"/>
  </p:handoutMasterIdLst>
  <p:sldIdLst>
    <p:sldId id="258" r:id="rId3"/>
    <p:sldId id="256"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1" autoAdjust="0"/>
    <p:restoredTop sz="95214" autoAdjust="0"/>
  </p:normalViewPr>
  <p:slideViewPr>
    <p:cSldViewPr snapToGrid="0">
      <p:cViewPr varScale="1">
        <p:scale>
          <a:sx n="85" d="100"/>
          <a:sy n="85" d="100"/>
        </p:scale>
        <p:origin x="365" y="72"/>
      </p:cViewPr>
      <p:guideLst/>
    </p:cSldViewPr>
  </p:slideViewPr>
  <p:notesTextViewPr>
    <p:cViewPr>
      <p:scale>
        <a:sx n="1" d="1"/>
        <a:sy n="1" d="1"/>
      </p:scale>
      <p:origin x="0" y="0"/>
    </p:cViewPr>
  </p:notesTextViewPr>
  <p:notesViewPr>
    <p:cSldViewPr snapToGrid="0">
      <p:cViewPr varScale="1">
        <p:scale>
          <a:sx n="65" d="100"/>
          <a:sy n="65" d="100"/>
        </p:scale>
        <p:origin x="3154"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0BF3A9-1590-4244-A8DF-EF54824D1B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E29CFE6-D3DD-4DCC-9451-50D2D96B25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EC4E13-F1EA-4FF8-A7B0-20552CBE1746}" type="datetimeFigureOut">
              <a:rPr lang="en-US" smtClean="0"/>
              <a:t>12/13/2019</a:t>
            </a:fld>
            <a:endParaRPr lang="en-US"/>
          </a:p>
        </p:txBody>
      </p:sp>
      <p:sp>
        <p:nvSpPr>
          <p:cNvPr id="4" name="Footer Placeholder 3">
            <a:extLst>
              <a:ext uri="{FF2B5EF4-FFF2-40B4-BE49-F238E27FC236}">
                <a16:creationId xmlns:a16="http://schemas.microsoft.com/office/drawing/2014/main" id="{961DFBC9-A269-406C-BCF2-18CEEA62F6C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1BCD998-28C4-4268-88FC-07B3F1D560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29EF7D-2C24-42E2-A058-CB49847A84BE}" type="slidenum">
              <a:rPr lang="en-US" smtClean="0"/>
              <a:t>‹#›</a:t>
            </a:fld>
            <a:endParaRPr lang="en-US"/>
          </a:p>
        </p:txBody>
      </p:sp>
    </p:spTree>
    <p:extLst>
      <p:ext uri="{BB962C8B-B14F-4D97-AF65-F5344CB8AC3E}">
        <p14:creationId xmlns:p14="http://schemas.microsoft.com/office/powerpoint/2010/main" val="1327734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12/13/2019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692081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692081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058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96933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789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4260" y="462455"/>
            <a:ext cx="10515600" cy="822263"/>
          </a:xfrm>
        </p:spPr>
        <p:txBody>
          <a:bodyPr>
            <a:normAutofit/>
          </a:bodyPr>
          <a:lstStyle>
            <a:lvl1pPr>
              <a:defRPr sz="3600">
                <a:solidFill>
                  <a:srgbClr val="D24726"/>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838200" y="1625936"/>
            <a:ext cx="10515600" cy="4351338"/>
          </a:xfrm>
        </p:spPr>
        <p:txBody>
          <a:bodyPr/>
          <a:lstStyle>
            <a:lvl1pPr>
              <a:defRPr sz="1400" baseline="0">
                <a:solidFill>
                  <a:srgbClr val="595959"/>
                </a:solidFill>
                <a:latin typeface="Segoe UI Semilight" panose="020B0402040204020203" pitchFamily="34" charset="0"/>
                <a:cs typeface="Segoe UI Semilight" panose="020B0402040204020203" pitchFamily="34" charset="0"/>
              </a:defRPr>
            </a:lvl1pPr>
            <a:lvl2pPr>
              <a:defRPr sz="1200" baseline="0">
                <a:solidFill>
                  <a:srgbClr val="595959"/>
                </a:solidFill>
                <a:latin typeface="Segoe UI Semilight" panose="020B0402040204020203" pitchFamily="34" charset="0"/>
                <a:cs typeface="Segoe UI Semilight" panose="020B0402040204020203" pitchFamily="34" charset="0"/>
              </a:defRPr>
            </a:lvl2pPr>
            <a:lvl3pPr>
              <a:defRPr sz="1200" baseline="0">
                <a:solidFill>
                  <a:srgbClr val="595959"/>
                </a:solidFill>
                <a:latin typeface="Segoe UI Semilight" panose="020B0402040204020203" pitchFamily="34" charset="0"/>
                <a:cs typeface="Segoe UI Semilight" panose="020B0402040204020203" pitchFamily="34" charset="0"/>
              </a:defRPr>
            </a:lvl3pPr>
            <a:lvl4pPr>
              <a:defRPr sz="1200" baseline="0">
                <a:solidFill>
                  <a:srgbClr val="595959"/>
                </a:solidFill>
                <a:latin typeface="Segoe UI Semilight" panose="020B0402040204020203" pitchFamily="34" charset="0"/>
                <a:cs typeface="Segoe UI Semilight" panose="020B0402040204020203" pitchFamily="34" charset="0"/>
              </a:defRPr>
            </a:lvl4pPr>
            <a:lvl5pPr>
              <a:defRPr sz="1200" baseline="0">
                <a:solidFill>
                  <a:srgbClr val="595959"/>
                </a:solidFill>
                <a:latin typeface="Segoe UI Semilight" panose="020B0402040204020203" pitchFamily="34" charset="0"/>
                <a:cs typeface="Segoe UI Semilight" panose="020B04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52CD92-9D15-43B4-8516-073FCDAC90D4}" type="datetimeFigureOut">
              <a:rPr lang="en-US" smtClean="0"/>
              <a:t>12/13/2019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E1560-7126-406C-A531-3A398E8D0EEA}" type="slidenum">
              <a:rPr lang="en-US" smtClean="0"/>
              <a:t>‹#›</a:t>
            </a:fld>
            <a:endParaRPr lang="en-US"/>
          </a:p>
        </p:txBody>
      </p:sp>
      <p:cxnSp>
        <p:nvCxnSpPr>
          <p:cNvPr id="7" name="Straight Connector 6"/>
          <p:cNvCxnSpPr/>
          <p:nvPr userDrawn="1"/>
        </p:nvCxnSpPr>
        <p:spPr>
          <a:xfrm>
            <a:off x="952500" y="1284718"/>
            <a:ext cx="1036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525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691945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121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12/13/2019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51415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12/13/2019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82340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12/13/2019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8987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12/13/2019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70054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12/13/2019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15015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12/13/2019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570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12/13/2019</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983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52CD92-9D15-43B4-8516-073FCDAC90D4}" type="datetimeFigureOut">
              <a:rPr lang="en-US" smtClean="0"/>
              <a:t>12/13/2019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5E1560-7126-406C-A531-3A398E8D0EEA}" type="slidenum">
              <a:rPr lang="en-US" smtClean="0"/>
              <a:t>‹#›</a:t>
            </a:fld>
            <a:endParaRPr lang="en-US"/>
          </a:p>
        </p:txBody>
      </p:sp>
    </p:spTree>
    <p:extLst>
      <p:ext uri="{BB962C8B-B14F-4D97-AF65-F5344CB8AC3E}">
        <p14:creationId xmlns:p14="http://schemas.microsoft.com/office/powerpoint/2010/main" val="3184122265"/>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2AE8E50-35D4-4D5A-A4BB-168CBB027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6">
            <a:extLst>
              <a:ext uri="{FF2B5EF4-FFF2-40B4-BE49-F238E27FC236}">
                <a16:creationId xmlns:a16="http://schemas.microsoft.com/office/drawing/2014/main" id="{C37D1D6D-17D8-4296-B000-665D1892D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96" y="1276539"/>
            <a:ext cx="5570417" cy="4304276"/>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1B26E892-1320-40AA-9CA1-246721C18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8592" y="620720"/>
            <a:ext cx="7323231"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13224" y="1105351"/>
            <a:ext cx="6353967" cy="3023981"/>
          </a:xfrm>
        </p:spPr>
        <p:txBody>
          <a:bodyPr anchor="b">
            <a:normAutofit/>
          </a:bodyPr>
          <a:lstStyle/>
          <a:p>
            <a:pPr algn="l"/>
            <a:r>
              <a:rPr lang="en-US" sz="4800" dirty="0">
                <a:solidFill>
                  <a:srgbClr val="FFFFFF"/>
                </a:solidFill>
              </a:rPr>
              <a:t>Capstone – </a:t>
            </a:r>
            <a:r>
              <a:rPr lang="en-US" sz="4800" dirty="0" err="1">
                <a:solidFill>
                  <a:srgbClr val="FFFFFF"/>
                </a:solidFill>
              </a:rPr>
              <a:t>ibm</a:t>
            </a:r>
            <a:r>
              <a:rPr lang="en-US" sz="4800" dirty="0">
                <a:solidFill>
                  <a:srgbClr val="FFFFFF"/>
                </a:solidFill>
              </a:rPr>
              <a:t> data science</a:t>
            </a:r>
          </a:p>
        </p:txBody>
      </p:sp>
      <p:sp>
        <p:nvSpPr>
          <p:cNvPr id="3" name="Content Placeholder 2"/>
          <p:cNvSpPr>
            <a:spLocks noGrp="1"/>
          </p:cNvSpPr>
          <p:nvPr>
            <p:ph type="subTitle" idx="1"/>
          </p:nvPr>
        </p:nvSpPr>
        <p:spPr>
          <a:xfrm>
            <a:off x="4713224" y="4297556"/>
            <a:ext cx="6353968" cy="1433391"/>
          </a:xfrm>
        </p:spPr>
        <p:txBody>
          <a:bodyPr anchor="t">
            <a:normAutofit fontScale="92500" lnSpcReduction="20000"/>
          </a:bodyPr>
          <a:lstStyle/>
          <a:p>
            <a:r>
              <a:rPr lang="en-US" sz="2200" b="1" dirty="0"/>
              <a:t>Where to open a mid-range Restaurant in the suburbs of North Dallas</a:t>
            </a:r>
          </a:p>
          <a:p>
            <a:endParaRPr lang="en-US" sz="2200" b="1" dirty="0"/>
          </a:p>
          <a:p>
            <a:r>
              <a:rPr lang="en-US" sz="2200" b="1" dirty="0"/>
              <a:t>Llorenç Aguila</a:t>
            </a:r>
          </a:p>
          <a:p>
            <a:r>
              <a:rPr lang="en-US" sz="2200" b="1" dirty="0"/>
              <a:t>llorenc.Aguila@gmail.com</a:t>
            </a:r>
          </a:p>
          <a:p>
            <a:endParaRPr dirty="0">
              <a:solidFill>
                <a:srgbClr val="FFFFFF"/>
              </a:solidFill>
            </a:endParaRPr>
          </a:p>
        </p:txBody>
      </p:sp>
      <p:cxnSp>
        <p:nvCxnSpPr>
          <p:cNvPr id="15" name="Straight Connector 14">
            <a:extLst>
              <a:ext uri="{FF2B5EF4-FFF2-40B4-BE49-F238E27FC236}">
                <a16:creationId xmlns:a16="http://schemas.microsoft.com/office/drawing/2014/main" id="{C9A1F79C-E4D1-4AAE-BA11-3A09005252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2932" y="4214336"/>
            <a:ext cx="5120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C170DF7D-4686-4BD5-A9CD-C89649284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000" y="-2"/>
            <a:ext cx="16459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0294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76E6-8E55-4532-B4C9-362459A30A05}"/>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sz="4400" dirty="0">
                <a:solidFill>
                  <a:schemeClr val="tx1"/>
                </a:solidFill>
                <a:latin typeface="+mj-lt"/>
                <a:cs typeface="+mj-cs"/>
              </a:rPr>
              <a:t>Key facts about Dallas Fort Worth</a:t>
            </a:r>
          </a:p>
        </p:txBody>
      </p:sp>
      <p:cxnSp>
        <p:nvCxnSpPr>
          <p:cNvPr id="71"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1" name="Content Placeholder 2"/>
          <p:cNvSpPr txBox="1">
            <a:spLocks/>
          </p:cNvSpPr>
          <p:nvPr/>
        </p:nvSpPr>
        <p:spPr>
          <a:xfrm>
            <a:off x="655321" y="2575034"/>
            <a:ext cx="5120113" cy="3462228"/>
          </a:xfrm>
          <a:prstGeom prst="rect">
            <a:avLst/>
          </a:prstGeom>
        </p:spPr>
        <p:txBody>
          <a:bodyPr vert="horz" lIns="91440" tIns="45720" rIns="91440" bIns="45720" numCol="1" rtlCol="0">
            <a:noAutofit/>
          </a:bodyPr>
          <a:lstStyle/>
          <a:p>
            <a:pPr indent="-228600" defTabSz="914400">
              <a:lnSpc>
                <a:spcPct val="90000"/>
              </a:lnSpc>
              <a:spcAft>
                <a:spcPts val="600"/>
              </a:spcAft>
              <a:buFont typeface="Arial" panose="020B0604020202020204" pitchFamily="34" charset="0"/>
              <a:buChar char="•"/>
            </a:pPr>
            <a:r>
              <a:rPr lang="en-US" sz="1600" dirty="0">
                <a:latin typeface="Tw Cen MT" panose="020B0602020104020603" pitchFamily="34" charset="0"/>
              </a:rPr>
              <a:t>The Dallas–Fort Worth metroplex, officially designated the Dallas–Fort Worth–Arlington, TX Metropolitan Statistical Area by the U.S. Office of Management and Budget,[3] is a metropolitan area in the U.S. state of Texas encompassing 11 counties. It is the economic and cultural hub of North Texas. Residents of the area also refer to it as DFW, or the Metroplex.</a:t>
            </a:r>
          </a:p>
          <a:p>
            <a:pPr indent="-228600" defTabSz="914400">
              <a:lnSpc>
                <a:spcPct val="90000"/>
              </a:lnSpc>
              <a:spcAft>
                <a:spcPts val="600"/>
              </a:spcAft>
              <a:buFont typeface="Arial" panose="020B0604020202020204" pitchFamily="34" charset="0"/>
              <a:buChar char="•"/>
            </a:pPr>
            <a:endParaRPr lang="en-US" sz="1600" dirty="0">
              <a:latin typeface="Tw Cen MT" panose="020B0602020104020603" pitchFamily="34" charset="0"/>
            </a:endParaRPr>
          </a:p>
          <a:p>
            <a:pPr indent="-228600" defTabSz="914400">
              <a:lnSpc>
                <a:spcPct val="90000"/>
              </a:lnSpc>
              <a:spcAft>
                <a:spcPts val="600"/>
              </a:spcAft>
              <a:buFont typeface="Arial" panose="020B0604020202020204" pitchFamily="34" charset="0"/>
              <a:buChar char="•"/>
            </a:pPr>
            <a:r>
              <a:rPr lang="en-US" sz="1600" dirty="0">
                <a:latin typeface="Tw Cen MT" panose="020B0602020104020603" pitchFamily="34" charset="0"/>
              </a:rPr>
              <a:t>The Dallas–Fort Worth metroplex's population is 7,539,711 according to the U.S. Census Bureau's 2018 population estimates,[4] making it the most populous metropolitan area in both Texas and the South, the fourth-largest in the U.S., and the tenth-largest in the Americas. In 2016, Dallas–Fort Worth ascended to the number one spot in the nation in year-over-year population growth.[</a:t>
            </a:r>
          </a:p>
        </p:txBody>
      </p:sp>
      <p:pic>
        <p:nvPicPr>
          <p:cNvPr id="1026" name="Picture 2" descr="Image result for dallas frisco&quot;">
            <a:extLst>
              <a:ext uri="{FF2B5EF4-FFF2-40B4-BE49-F238E27FC236}">
                <a16:creationId xmlns:a16="http://schemas.microsoft.com/office/drawing/2014/main" id="{2B5C4A72-C1B9-43AB-B317-5CADF53F84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295" r="29749" b="1"/>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667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8849-9ACD-4EE5-B913-C2D1F05B71CB}"/>
              </a:ext>
            </a:extLst>
          </p:cNvPr>
          <p:cNvSpPr>
            <a:spLocks noGrp="1"/>
          </p:cNvSpPr>
          <p:nvPr>
            <p:ph type="title"/>
          </p:nvPr>
        </p:nvSpPr>
        <p:spPr/>
        <p:txBody>
          <a:bodyPr>
            <a:normAutofit/>
          </a:bodyPr>
          <a:lstStyle/>
          <a:p>
            <a:r>
              <a:rPr lang="en-US" dirty="0"/>
              <a:t>Where to open a mid-range Restaurant in the suburbs of North Dallas</a:t>
            </a:r>
          </a:p>
        </p:txBody>
      </p:sp>
      <p:sp>
        <p:nvSpPr>
          <p:cNvPr id="11" name="Text Placeholder 10">
            <a:extLst>
              <a:ext uri="{FF2B5EF4-FFF2-40B4-BE49-F238E27FC236}">
                <a16:creationId xmlns:a16="http://schemas.microsoft.com/office/drawing/2014/main" id="{B792EDB7-34F6-49F5-A764-36170658BF82}"/>
              </a:ext>
            </a:extLst>
          </p:cNvPr>
          <p:cNvSpPr>
            <a:spLocks noGrp="1"/>
          </p:cNvSpPr>
          <p:nvPr>
            <p:ph type="body" idx="1"/>
          </p:nvPr>
        </p:nvSpPr>
        <p:spPr/>
        <p:txBody>
          <a:bodyPr/>
          <a:lstStyle/>
          <a:p>
            <a:r>
              <a:rPr lang="en-US" dirty="0"/>
              <a:t>Context</a:t>
            </a:r>
          </a:p>
        </p:txBody>
      </p:sp>
      <p:sp>
        <p:nvSpPr>
          <p:cNvPr id="12" name="Content Placeholder 11">
            <a:extLst>
              <a:ext uri="{FF2B5EF4-FFF2-40B4-BE49-F238E27FC236}">
                <a16:creationId xmlns:a16="http://schemas.microsoft.com/office/drawing/2014/main" id="{2565E5DF-6894-4CD2-A9A5-349079294306}"/>
              </a:ext>
            </a:extLst>
          </p:cNvPr>
          <p:cNvSpPr>
            <a:spLocks noGrp="1"/>
          </p:cNvSpPr>
          <p:nvPr>
            <p:ph sz="half" idx="2"/>
          </p:nvPr>
        </p:nvSpPr>
        <p:spPr/>
        <p:txBody>
          <a:bodyPr>
            <a:normAutofit/>
          </a:bodyPr>
          <a:lstStyle/>
          <a:p>
            <a:pPr marL="457200" indent="-457200">
              <a:buFont typeface="+mj-lt"/>
              <a:buAutoNum type="arabicPeriod"/>
            </a:pPr>
            <a:r>
              <a:rPr lang="en-US" dirty="0"/>
              <a:t>Location is important but distance is more important</a:t>
            </a:r>
          </a:p>
          <a:p>
            <a:pPr marL="457200" indent="-457200">
              <a:buFont typeface="+mj-lt"/>
              <a:buAutoNum type="arabicPeriod"/>
            </a:pPr>
            <a:r>
              <a:rPr lang="en-US" dirty="0"/>
              <a:t>Suburbs are car dependent</a:t>
            </a:r>
          </a:p>
          <a:p>
            <a:pPr marL="457200" indent="-457200">
              <a:buFont typeface="+mj-lt"/>
              <a:buAutoNum type="arabicPeriod"/>
            </a:pPr>
            <a:r>
              <a:rPr lang="en-US" dirty="0"/>
              <a:t>Restaurant and retail venues are clustered in commercial areas across the zone</a:t>
            </a:r>
          </a:p>
        </p:txBody>
      </p:sp>
      <p:sp>
        <p:nvSpPr>
          <p:cNvPr id="13" name="Text Placeholder 12">
            <a:extLst>
              <a:ext uri="{FF2B5EF4-FFF2-40B4-BE49-F238E27FC236}">
                <a16:creationId xmlns:a16="http://schemas.microsoft.com/office/drawing/2014/main" id="{AC12C58C-A411-4701-A4B5-9802F602E1C4}"/>
              </a:ext>
            </a:extLst>
          </p:cNvPr>
          <p:cNvSpPr>
            <a:spLocks noGrp="1"/>
          </p:cNvSpPr>
          <p:nvPr>
            <p:ph type="body" sz="quarter" idx="3"/>
          </p:nvPr>
        </p:nvSpPr>
        <p:spPr/>
        <p:txBody>
          <a:bodyPr/>
          <a:lstStyle/>
          <a:p>
            <a:r>
              <a:rPr lang="en-US" dirty="0"/>
              <a:t>Criteria for ideal location</a:t>
            </a:r>
          </a:p>
        </p:txBody>
      </p:sp>
      <p:sp>
        <p:nvSpPr>
          <p:cNvPr id="14" name="Content Placeholder 13">
            <a:extLst>
              <a:ext uri="{FF2B5EF4-FFF2-40B4-BE49-F238E27FC236}">
                <a16:creationId xmlns:a16="http://schemas.microsoft.com/office/drawing/2014/main" id="{3686DA36-B240-479A-8EA0-B42EA17C5F06}"/>
              </a:ext>
            </a:extLst>
          </p:cNvPr>
          <p:cNvSpPr>
            <a:spLocks noGrp="1"/>
          </p:cNvSpPr>
          <p:nvPr>
            <p:ph sz="quarter" idx="4"/>
          </p:nvPr>
        </p:nvSpPr>
        <p:spPr/>
        <p:txBody>
          <a:bodyPr>
            <a:normAutofit/>
          </a:bodyPr>
          <a:lstStyle/>
          <a:p>
            <a:pPr marL="457200" indent="-457200">
              <a:buFont typeface="+mj-lt"/>
              <a:buAutoNum type="arabicPeriod"/>
            </a:pPr>
            <a:r>
              <a:rPr lang="en-US" dirty="0"/>
              <a:t>Proximity to other successful midrange restaurants  </a:t>
            </a:r>
          </a:p>
          <a:p>
            <a:pPr marL="457200" indent="-457200">
              <a:buFont typeface="+mj-lt"/>
              <a:buAutoNum type="arabicPeriod"/>
            </a:pPr>
            <a:r>
              <a:rPr lang="en-US" dirty="0"/>
              <a:t>Proximity to other businesses (groceries, shops, </a:t>
            </a:r>
            <a:r>
              <a:rPr lang="en-US" dirty="0" err="1"/>
              <a:t>etc</a:t>
            </a:r>
            <a:r>
              <a:rPr lang="en-US" dirty="0"/>
              <a:t>) or low range restaurants are regarded  </a:t>
            </a:r>
          </a:p>
          <a:p>
            <a:pPr marL="457200" indent="-457200">
              <a:buFont typeface="+mj-lt"/>
              <a:buAutoNum type="arabicPeriod"/>
            </a:pPr>
            <a:r>
              <a:rPr lang="en-US" dirty="0"/>
              <a:t>Population density </a:t>
            </a:r>
          </a:p>
          <a:p>
            <a:pPr marL="457200" indent="-457200">
              <a:buFont typeface="+mj-lt"/>
              <a:buAutoNum type="arabicPeriod"/>
            </a:pPr>
            <a:r>
              <a:rPr lang="en-US" dirty="0"/>
              <a:t>Population affluency</a:t>
            </a:r>
          </a:p>
        </p:txBody>
      </p:sp>
    </p:spTree>
    <p:extLst>
      <p:ext uri="{BB962C8B-B14F-4D97-AF65-F5344CB8AC3E}">
        <p14:creationId xmlns:p14="http://schemas.microsoft.com/office/powerpoint/2010/main" val="2117236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8849-9ACD-4EE5-B913-C2D1F05B71CB}"/>
              </a:ext>
            </a:extLst>
          </p:cNvPr>
          <p:cNvSpPr>
            <a:spLocks noGrp="1"/>
          </p:cNvSpPr>
          <p:nvPr>
            <p:ph type="title"/>
          </p:nvPr>
        </p:nvSpPr>
        <p:spPr/>
        <p:txBody>
          <a:bodyPr>
            <a:normAutofit/>
          </a:bodyPr>
          <a:lstStyle/>
          <a:p>
            <a:r>
              <a:rPr lang="en-US" dirty="0"/>
              <a:t>Data sources : Demographics</a:t>
            </a:r>
          </a:p>
        </p:txBody>
      </p:sp>
      <p:sp>
        <p:nvSpPr>
          <p:cNvPr id="11" name="Text Placeholder 10">
            <a:extLst>
              <a:ext uri="{FF2B5EF4-FFF2-40B4-BE49-F238E27FC236}">
                <a16:creationId xmlns:a16="http://schemas.microsoft.com/office/drawing/2014/main" id="{B792EDB7-34F6-49F5-A764-36170658BF82}"/>
              </a:ext>
            </a:extLst>
          </p:cNvPr>
          <p:cNvSpPr>
            <a:spLocks noGrp="1"/>
          </p:cNvSpPr>
          <p:nvPr>
            <p:ph type="body" idx="1"/>
          </p:nvPr>
        </p:nvSpPr>
        <p:spPr/>
        <p:txBody>
          <a:bodyPr/>
          <a:lstStyle/>
          <a:p>
            <a:r>
              <a:rPr lang="en-US" dirty="0"/>
              <a:t>Census.org</a:t>
            </a:r>
          </a:p>
        </p:txBody>
      </p:sp>
      <p:sp>
        <p:nvSpPr>
          <p:cNvPr id="13" name="Text Placeholder 12">
            <a:extLst>
              <a:ext uri="{FF2B5EF4-FFF2-40B4-BE49-F238E27FC236}">
                <a16:creationId xmlns:a16="http://schemas.microsoft.com/office/drawing/2014/main" id="{AC12C58C-A411-4701-A4B5-9802F602E1C4}"/>
              </a:ext>
            </a:extLst>
          </p:cNvPr>
          <p:cNvSpPr>
            <a:spLocks noGrp="1"/>
          </p:cNvSpPr>
          <p:nvPr>
            <p:ph type="body" sz="quarter" idx="3"/>
          </p:nvPr>
        </p:nvSpPr>
        <p:spPr/>
        <p:txBody>
          <a:bodyPr/>
          <a:lstStyle/>
          <a:p>
            <a:r>
              <a:rPr lang="en-US" dirty="0"/>
              <a:t>Zip-code.com bestplaces.net</a:t>
            </a:r>
          </a:p>
        </p:txBody>
      </p:sp>
      <p:pic>
        <p:nvPicPr>
          <p:cNvPr id="6" name="Picture 5">
            <a:extLst>
              <a:ext uri="{FF2B5EF4-FFF2-40B4-BE49-F238E27FC236}">
                <a16:creationId xmlns:a16="http://schemas.microsoft.com/office/drawing/2014/main" id="{F1FA34F3-396E-4ECA-A1F1-CAB96112302E}"/>
              </a:ext>
            </a:extLst>
          </p:cNvPr>
          <p:cNvPicPr>
            <a:picLocks noChangeAspect="1"/>
          </p:cNvPicPr>
          <p:nvPr/>
        </p:nvPicPr>
        <p:blipFill>
          <a:blip r:embed="rId2"/>
          <a:stretch>
            <a:fillRect/>
          </a:stretch>
        </p:blipFill>
        <p:spPr>
          <a:xfrm>
            <a:off x="982087" y="2967788"/>
            <a:ext cx="4032104" cy="2760350"/>
          </a:xfrm>
          <a:prstGeom prst="rect">
            <a:avLst/>
          </a:prstGeom>
        </p:spPr>
      </p:pic>
      <p:pic>
        <p:nvPicPr>
          <p:cNvPr id="15" name="Picture 14">
            <a:extLst>
              <a:ext uri="{FF2B5EF4-FFF2-40B4-BE49-F238E27FC236}">
                <a16:creationId xmlns:a16="http://schemas.microsoft.com/office/drawing/2014/main" id="{DC1A28C5-8D92-4459-BC7A-50D0AADCC155}"/>
              </a:ext>
            </a:extLst>
          </p:cNvPr>
          <p:cNvPicPr>
            <a:picLocks noChangeAspect="1"/>
          </p:cNvPicPr>
          <p:nvPr/>
        </p:nvPicPr>
        <p:blipFill>
          <a:blip r:embed="rId3"/>
          <a:stretch>
            <a:fillRect/>
          </a:stretch>
        </p:blipFill>
        <p:spPr>
          <a:xfrm>
            <a:off x="5990888" y="3097400"/>
            <a:ext cx="5895669" cy="2630738"/>
          </a:xfrm>
          <a:prstGeom prst="rect">
            <a:avLst/>
          </a:prstGeom>
        </p:spPr>
      </p:pic>
      <p:sp>
        <p:nvSpPr>
          <p:cNvPr id="16" name="TextBox 15">
            <a:extLst>
              <a:ext uri="{FF2B5EF4-FFF2-40B4-BE49-F238E27FC236}">
                <a16:creationId xmlns:a16="http://schemas.microsoft.com/office/drawing/2014/main" id="{73317F7A-E73A-4B3B-8207-49789DC7CF09}"/>
              </a:ext>
            </a:extLst>
          </p:cNvPr>
          <p:cNvSpPr txBox="1"/>
          <p:nvPr/>
        </p:nvSpPr>
        <p:spPr>
          <a:xfrm>
            <a:off x="1024128" y="6285186"/>
            <a:ext cx="4523290" cy="369332"/>
          </a:xfrm>
          <a:prstGeom prst="rect">
            <a:avLst/>
          </a:prstGeom>
          <a:noFill/>
        </p:spPr>
        <p:txBody>
          <a:bodyPr wrap="none" rtlCol="0">
            <a:spAutoFit/>
          </a:bodyPr>
          <a:lstStyle/>
          <a:p>
            <a:r>
              <a:rPr lang="en-US" dirty="0"/>
              <a:t>Cities in scope are : Frisco, McKinney and Plano</a:t>
            </a:r>
          </a:p>
        </p:txBody>
      </p:sp>
    </p:spTree>
    <p:extLst>
      <p:ext uri="{BB962C8B-B14F-4D97-AF65-F5344CB8AC3E}">
        <p14:creationId xmlns:p14="http://schemas.microsoft.com/office/powerpoint/2010/main" val="1257297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328849-9ACD-4EE5-B913-C2D1F05B71CB}"/>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dirty="0">
                <a:solidFill>
                  <a:schemeClr val="tx1">
                    <a:lumMod val="95000"/>
                    <a:lumOff val="5000"/>
                  </a:schemeClr>
                </a:solidFill>
                <a:latin typeface="+mj-lt"/>
                <a:ea typeface="+mj-ea"/>
                <a:cs typeface="+mj-cs"/>
              </a:rPr>
              <a:t>Data sources : geographical information</a:t>
            </a:r>
          </a:p>
        </p:txBody>
      </p:sp>
      <p:cxnSp>
        <p:nvCxnSpPr>
          <p:cNvPr id="20" name="Straight Connector 19">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18E2FFE-FC4A-4090-AE5E-80DABD03AEE2}"/>
              </a:ext>
            </a:extLst>
          </p:cNvPr>
          <p:cNvPicPr/>
          <p:nvPr/>
        </p:nvPicPr>
        <p:blipFill rotWithShape="1">
          <a:blip r:embed="rId2">
            <a:extLst>
              <a:ext uri="{28A0092B-C50C-407E-A947-70E740481C1C}">
                <a14:useLocalDpi xmlns:a14="http://schemas.microsoft.com/office/drawing/2010/main" val="0"/>
              </a:ext>
            </a:extLst>
          </a:blip>
          <a:srcRect l="20385" t="25527" r="13461" b="5641"/>
          <a:stretch/>
        </p:blipFill>
        <p:spPr bwMode="auto">
          <a:xfrm>
            <a:off x="4654983" y="1411200"/>
            <a:ext cx="7074561" cy="4337951"/>
          </a:xfrm>
          <a:prstGeom prst="rect">
            <a:avLst/>
          </a:prstGeom>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AFD55374-0A08-45F5-AB9D-24BD1F60B78C}"/>
              </a:ext>
            </a:extLst>
          </p:cNvPr>
          <p:cNvSpPr txBox="1"/>
          <p:nvPr/>
        </p:nvSpPr>
        <p:spPr>
          <a:xfrm>
            <a:off x="903890" y="4021818"/>
            <a:ext cx="3096617" cy="1200329"/>
          </a:xfrm>
          <a:prstGeom prst="rect">
            <a:avLst/>
          </a:prstGeom>
          <a:noFill/>
        </p:spPr>
        <p:txBody>
          <a:bodyPr wrap="none" rtlCol="0">
            <a:spAutoFit/>
          </a:bodyPr>
          <a:lstStyle/>
          <a:p>
            <a:r>
              <a:rPr lang="en-US" dirty="0"/>
              <a:t>Representation of zip codes </a:t>
            </a:r>
          </a:p>
          <a:p>
            <a:r>
              <a:rPr lang="en-US" dirty="0"/>
              <a:t>Belonging to Frisco, McKinney &amp;</a:t>
            </a:r>
          </a:p>
          <a:p>
            <a:r>
              <a:rPr lang="en-US" dirty="0"/>
              <a:t>Plano (Northern Dallas)</a:t>
            </a:r>
          </a:p>
          <a:p>
            <a:r>
              <a:rPr lang="en-US" dirty="0"/>
              <a:t>Source: </a:t>
            </a:r>
            <a:r>
              <a:rPr lang="en-US" dirty="0" err="1"/>
              <a:t>Geopy</a:t>
            </a:r>
            <a:r>
              <a:rPr lang="en-US" dirty="0"/>
              <a:t> (Google)</a:t>
            </a:r>
          </a:p>
        </p:txBody>
      </p:sp>
    </p:spTree>
    <p:extLst>
      <p:ext uri="{BB962C8B-B14F-4D97-AF65-F5344CB8AC3E}">
        <p14:creationId xmlns:p14="http://schemas.microsoft.com/office/powerpoint/2010/main" val="3444669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0328849-9ACD-4EE5-B913-C2D1F05B71CB}"/>
              </a:ext>
            </a:extLst>
          </p:cNvPr>
          <p:cNvSpPr>
            <a:spLocks noGrp="1"/>
          </p:cNvSpPr>
          <p:nvPr>
            <p:ph type="title"/>
          </p:nvPr>
        </p:nvSpPr>
        <p:spPr>
          <a:xfrm>
            <a:off x="1024128" y="585216"/>
            <a:ext cx="3133581" cy="1499616"/>
          </a:xfrm>
        </p:spPr>
        <p:txBody>
          <a:bodyPr vert="horz" lIns="91440" tIns="45720" rIns="91440" bIns="45720" rtlCol="0" anchor="ctr">
            <a:normAutofit/>
          </a:bodyPr>
          <a:lstStyle/>
          <a:p>
            <a:r>
              <a:rPr lang="en-US" sz="3700"/>
              <a:t>Data sources : Venue information</a:t>
            </a:r>
          </a:p>
        </p:txBody>
      </p:sp>
      <p:sp>
        <p:nvSpPr>
          <p:cNvPr id="3" name="TextBox 2">
            <a:extLst>
              <a:ext uri="{FF2B5EF4-FFF2-40B4-BE49-F238E27FC236}">
                <a16:creationId xmlns:a16="http://schemas.microsoft.com/office/drawing/2014/main" id="{AFD55374-0A08-45F5-AB9D-24BD1F60B78C}"/>
              </a:ext>
            </a:extLst>
          </p:cNvPr>
          <p:cNvSpPr txBox="1"/>
          <p:nvPr/>
        </p:nvSpPr>
        <p:spPr>
          <a:xfrm>
            <a:off x="1024128" y="2286000"/>
            <a:ext cx="3133580"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sz="1600"/>
              <a:t>Representation of Venues (blue) &amp; </a:t>
            </a:r>
          </a:p>
          <a:p>
            <a:pPr defTabSz="914400">
              <a:lnSpc>
                <a:spcPct val="90000"/>
              </a:lnSpc>
              <a:spcAft>
                <a:spcPts val="600"/>
              </a:spcAft>
              <a:buClr>
                <a:schemeClr val="accent1"/>
              </a:buClr>
            </a:pPr>
            <a:r>
              <a:rPr lang="en-US" sz="1600"/>
              <a:t>Restaurants (red) within the zip codes</a:t>
            </a:r>
          </a:p>
          <a:p>
            <a:pPr defTabSz="914400">
              <a:lnSpc>
                <a:spcPct val="90000"/>
              </a:lnSpc>
              <a:spcAft>
                <a:spcPts val="600"/>
              </a:spcAft>
              <a:buClr>
                <a:schemeClr val="accent1"/>
              </a:buClr>
            </a:pPr>
            <a:r>
              <a:rPr lang="en-US" sz="1600"/>
              <a:t>Source: Foursquare</a:t>
            </a:r>
          </a:p>
        </p:txBody>
      </p:sp>
      <p:pic>
        <p:nvPicPr>
          <p:cNvPr id="10" name="Picture 9">
            <a:extLst>
              <a:ext uri="{FF2B5EF4-FFF2-40B4-BE49-F238E27FC236}">
                <a16:creationId xmlns:a16="http://schemas.microsoft.com/office/drawing/2014/main" id="{33786951-6299-450C-B64C-80FD13AC2926}"/>
              </a:ext>
            </a:extLst>
          </p:cNvPr>
          <p:cNvPicPr/>
          <p:nvPr/>
        </p:nvPicPr>
        <p:blipFill rotWithShape="1">
          <a:blip r:embed="rId2">
            <a:extLst>
              <a:ext uri="{28A0092B-C50C-407E-A947-70E740481C1C}">
                <a14:useLocalDpi xmlns:a14="http://schemas.microsoft.com/office/drawing/2010/main" val="0"/>
              </a:ext>
            </a:extLst>
          </a:blip>
          <a:srcRect l="27820" t="28261" r="26923" b="9516"/>
          <a:stretch/>
        </p:blipFill>
        <p:spPr bwMode="auto">
          <a:xfrm>
            <a:off x="4642342" y="757169"/>
            <a:ext cx="6909577" cy="5343662"/>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31583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3" name="Straight Connector 42">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45" name="Rectangle 44">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328849-9ACD-4EE5-B913-C2D1F05B71CB}"/>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r"/>
            <a:r>
              <a:rPr lang="en-US" sz="4400" kern="1200" cap="all" spc="200" baseline="0">
                <a:solidFill>
                  <a:srgbClr val="FFFFFF"/>
                </a:solidFill>
                <a:latin typeface="+mj-lt"/>
                <a:ea typeface="+mj-ea"/>
                <a:cs typeface="+mj-cs"/>
              </a:rPr>
              <a:t>Methodology &amp; analysis</a:t>
            </a:r>
          </a:p>
        </p:txBody>
      </p:sp>
      <p:cxnSp>
        <p:nvCxnSpPr>
          <p:cNvPr id="49" name="Straight Connector 48">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7F61231-AB9C-46C7-9FA4-B0D8161A9F46}"/>
              </a:ext>
            </a:extLst>
          </p:cNvPr>
          <p:cNvPicPr/>
          <p:nvPr/>
        </p:nvPicPr>
        <p:blipFill rotWithShape="1">
          <a:blip r:embed="rId2">
            <a:extLst>
              <a:ext uri="{28A0092B-C50C-407E-A947-70E740481C1C}">
                <a14:useLocalDpi xmlns:a14="http://schemas.microsoft.com/office/drawing/2010/main" val="0"/>
              </a:ext>
            </a:extLst>
          </a:blip>
          <a:srcRect l="30259" t="30313" r="27691" b="10656"/>
          <a:stretch/>
        </p:blipFill>
        <p:spPr bwMode="auto">
          <a:xfrm>
            <a:off x="5801710" y="1093076"/>
            <a:ext cx="5753760" cy="4491955"/>
          </a:xfrm>
          <a:prstGeom prst="rect">
            <a:avLst/>
          </a:prstGeom>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AFD55374-0A08-45F5-AB9D-24BD1F60B78C}"/>
              </a:ext>
            </a:extLst>
          </p:cNvPr>
          <p:cNvSpPr txBox="1"/>
          <p:nvPr/>
        </p:nvSpPr>
        <p:spPr>
          <a:xfrm>
            <a:off x="1167484" y="4426695"/>
            <a:ext cx="3133580" cy="982717"/>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sz="1600" dirty="0"/>
              <a:t>Use of k-means to create venue clusters by geographical proximity</a:t>
            </a:r>
          </a:p>
        </p:txBody>
      </p:sp>
    </p:spTree>
    <p:extLst>
      <p:ext uri="{BB962C8B-B14F-4D97-AF65-F5344CB8AC3E}">
        <p14:creationId xmlns:p14="http://schemas.microsoft.com/office/powerpoint/2010/main" val="1531330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42DF5-D177-4F92-B512-2C86ACE1C947}"/>
              </a:ext>
            </a:extLst>
          </p:cNvPr>
          <p:cNvSpPr>
            <a:spLocks noGrp="1"/>
          </p:cNvSpPr>
          <p:nvPr>
            <p:ph type="title"/>
          </p:nvPr>
        </p:nvSpPr>
        <p:spPr/>
        <p:txBody>
          <a:bodyPr/>
          <a:lstStyle/>
          <a:p>
            <a:r>
              <a:rPr lang="en-US" dirty="0"/>
              <a:t>Methodology and analysis : pick the optimal locations</a:t>
            </a:r>
          </a:p>
        </p:txBody>
      </p:sp>
      <p:pic>
        <p:nvPicPr>
          <p:cNvPr id="3" name="Picture 2">
            <a:extLst>
              <a:ext uri="{FF2B5EF4-FFF2-40B4-BE49-F238E27FC236}">
                <a16:creationId xmlns:a16="http://schemas.microsoft.com/office/drawing/2014/main" id="{9BBB690A-08D2-46AC-91C8-C9D5A659FCF7}"/>
              </a:ext>
            </a:extLst>
          </p:cNvPr>
          <p:cNvPicPr/>
          <p:nvPr/>
        </p:nvPicPr>
        <p:blipFill rotWithShape="1">
          <a:blip r:embed="rId2">
            <a:extLst>
              <a:ext uri="{28A0092B-C50C-407E-A947-70E740481C1C}">
                <a14:useLocalDpi xmlns:a14="http://schemas.microsoft.com/office/drawing/2010/main" val="0"/>
              </a:ext>
            </a:extLst>
          </a:blip>
          <a:srcRect l="18718" t="32512" r="52051" b="26588"/>
          <a:stretch/>
        </p:blipFill>
        <p:spPr bwMode="auto">
          <a:xfrm>
            <a:off x="618665" y="2084832"/>
            <a:ext cx="4564380" cy="3592195"/>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A8300A26-AAF5-4EF0-BF6D-2EA8C7AFB864}"/>
              </a:ext>
            </a:extLst>
          </p:cNvPr>
          <p:cNvPicPr>
            <a:picLocks noChangeAspect="1"/>
          </p:cNvPicPr>
          <p:nvPr/>
        </p:nvPicPr>
        <p:blipFill>
          <a:blip r:embed="rId3"/>
          <a:stretch>
            <a:fillRect/>
          </a:stretch>
        </p:blipFill>
        <p:spPr>
          <a:xfrm>
            <a:off x="5864772" y="2256841"/>
            <a:ext cx="4964369" cy="3313642"/>
          </a:xfrm>
          <a:prstGeom prst="rect">
            <a:avLst/>
          </a:prstGeom>
        </p:spPr>
      </p:pic>
      <p:sp>
        <p:nvSpPr>
          <p:cNvPr id="5" name="TextBox 4">
            <a:extLst>
              <a:ext uri="{FF2B5EF4-FFF2-40B4-BE49-F238E27FC236}">
                <a16:creationId xmlns:a16="http://schemas.microsoft.com/office/drawing/2014/main" id="{809490C0-3F8E-475D-B251-057856EB13F4}"/>
              </a:ext>
            </a:extLst>
          </p:cNvPr>
          <p:cNvSpPr txBox="1"/>
          <p:nvPr/>
        </p:nvSpPr>
        <p:spPr>
          <a:xfrm>
            <a:off x="1313793" y="6074979"/>
            <a:ext cx="7011150" cy="369332"/>
          </a:xfrm>
          <a:prstGeom prst="rect">
            <a:avLst/>
          </a:prstGeom>
          <a:noFill/>
        </p:spPr>
        <p:txBody>
          <a:bodyPr wrap="none" rtlCol="0">
            <a:spAutoFit/>
          </a:bodyPr>
          <a:lstStyle/>
          <a:p>
            <a:r>
              <a:rPr lang="en-US" dirty="0"/>
              <a:t>Top picks based on people per restaurant and income per restaurant data</a:t>
            </a:r>
          </a:p>
        </p:txBody>
      </p:sp>
    </p:spTree>
    <p:extLst>
      <p:ext uri="{BB962C8B-B14F-4D97-AF65-F5344CB8AC3E}">
        <p14:creationId xmlns:p14="http://schemas.microsoft.com/office/powerpoint/2010/main" val="1821838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668B8-A60A-442B-B909-8EC9B12FE47F}"/>
              </a:ext>
            </a:extLst>
          </p:cNvPr>
          <p:cNvSpPr>
            <a:spLocks noGrp="1"/>
          </p:cNvSpPr>
          <p:nvPr>
            <p:ph type="title"/>
          </p:nvPr>
        </p:nvSpPr>
        <p:spPr/>
        <p:txBody>
          <a:bodyPr/>
          <a:lstStyle/>
          <a:p>
            <a:r>
              <a:rPr lang="en-US" dirty="0"/>
              <a:t>Conclusion and future direction</a:t>
            </a:r>
          </a:p>
        </p:txBody>
      </p:sp>
      <p:sp>
        <p:nvSpPr>
          <p:cNvPr id="3" name="Text Placeholder 2">
            <a:extLst>
              <a:ext uri="{FF2B5EF4-FFF2-40B4-BE49-F238E27FC236}">
                <a16:creationId xmlns:a16="http://schemas.microsoft.com/office/drawing/2014/main" id="{F699F33A-FB41-4110-B1E5-9544F39A6830}"/>
              </a:ext>
            </a:extLst>
          </p:cNvPr>
          <p:cNvSpPr>
            <a:spLocks noGrp="1"/>
          </p:cNvSpPr>
          <p:nvPr>
            <p:ph type="body" idx="1"/>
          </p:nvPr>
        </p:nvSpPr>
        <p:spPr/>
        <p:txBody>
          <a:bodyPr/>
          <a:lstStyle/>
          <a:p>
            <a:r>
              <a:rPr lang="en-US" dirty="0"/>
              <a:t>Conclusions</a:t>
            </a:r>
          </a:p>
        </p:txBody>
      </p:sp>
      <p:sp>
        <p:nvSpPr>
          <p:cNvPr id="4" name="Content Placeholder 3">
            <a:extLst>
              <a:ext uri="{FF2B5EF4-FFF2-40B4-BE49-F238E27FC236}">
                <a16:creationId xmlns:a16="http://schemas.microsoft.com/office/drawing/2014/main" id="{C9803E48-EAA7-46B9-A6C2-C709F2C10310}"/>
              </a:ext>
            </a:extLst>
          </p:cNvPr>
          <p:cNvSpPr>
            <a:spLocks noGrp="1"/>
          </p:cNvSpPr>
          <p:nvPr>
            <p:ph sz="half" idx="2"/>
          </p:nvPr>
        </p:nvSpPr>
        <p:spPr/>
        <p:txBody>
          <a:bodyPr/>
          <a:lstStyle/>
          <a:p>
            <a:pPr marL="457200" indent="-457200">
              <a:buFont typeface="+mj-lt"/>
              <a:buAutoNum type="arabicPeriod"/>
            </a:pPr>
            <a:r>
              <a:rPr lang="en-US" dirty="0"/>
              <a:t>Existing demographic data is only available at zip level.  </a:t>
            </a:r>
          </a:p>
          <a:p>
            <a:pPr marL="457200" indent="-457200">
              <a:buFont typeface="+mj-lt"/>
              <a:buAutoNum type="arabicPeriod"/>
            </a:pPr>
            <a:r>
              <a:rPr lang="en-US" dirty="0"/>
              <a:t>Foursquare information combined with k-means analysis provided the necessary insights</a:t>
            </a:r>
          </a:p>
          <a:p>
            <a:pPr marL="457200" indent="-457200">
              <a:buFont typeface="+mj-lt"/>
              <a:buAutoNum type="arabicPeriod"/>
            </a:pPr>
            <a:r>
              <a:rPr lang="en-US" dirty="0"/>
              <a:t>Final decision accuracy limited to existing commercial information</a:t>
            </a:r>
          </a:p>
        </p:txBody>
      </p:sp>
      <p:sp>
        <p:nvSpPr>
          <p:cNvPr id="5" name="Text Placeholder 4">
            <a:extLst>
              <a:ext uri="{FF2B5EF4-FFF2-40B4-BE49-F238E27FC236}">
                <a16:creationId xmlns:a16="http://schemas.microsoft.com/office/drawing/2014/main" id="{1F7B4A42-DAF6-4165-B2DF-F4ECEBC627A1}"/>
              </a:ext>
            </a:extLst>
          </p:cNvPr>
          <p:cNvSpPr>
            <a:spLocks noGrp="1"/>
          </p:cNvSpPr>
          <p:nvPr>
            <p:ph type="body" sz="quarter" idx="3"/>
          </p:nvPr>
        </p:nvSpPr>
        <p:spPr/>
        <p:txBody>
          <a:bodyPr/>
          <a:lstStyle/>
          <a:p>
            <a:r>
              <a:rPr lang="en-US" dirty="0"/>
              <a:t>Future Direction</a:t>
            </a:r>
          </a:p>
        </p:txBody>
      </p:sp>
      <p:sp>
        <p:nvSpPr>
          <p:cNvPr id="6" name="Content Placeholder 5">
            <a:extLst>
              <a:ext uri="{FF2B5EF4-FFF2-40B4-BE49-F238E27FC236}">
                <a16:creationId xmlns:a16="http://schemas.microsoft.com/office/drawing/2014/main" id="{40D5D3B0-CA48-41C3-A336-B9B65D1137DC}"/>
              </a:ext>
            </a:extLst>
          </p:cNvPr>
          <p:cNvSpPr>
            <a:spLocks noGrp="1"/>
          </p:cNvSpPr>
          <p:nvPr>
            <p:ph sz="quarter" idx="4"/>
          </p:nvPr>
        </p:nvSpPr>
        <p:spPr/>
        <p:txBody>
          <a:bodyPr/>
          <a:lstStyle/>
          <a:p>
            <a:pPr marL="457200" indent="-457200">
              <a:buFont typeface="+mj-lt"/>
              <a:buAutoNum type="arabicPeriod"/>
            </a:pPr>
            <a:r>
              <a:rPr lang="en-US" dirty="0"/>
              <a:t>Household level granular information will greatly improve accuracy</a:t>
            </a:r>
          </a:p>
          <a:p>
            <a:pPr marL="457200" indent="-457200">
              <a:buFont typeface="+mj-lt"/>
              <a:buAutoNum type="arabicPeriod"/>
            </a:pPr>
            <a:r>
              <a:rPr lang="en-US" dirty="0"/>
              <a:t>Availability of current and past company commercial data could be used to create a predictive model to forecast the success rate of a new restaurant</a:t>
            </a:r>
          </a:p>
        </p:txBody>
      </p:sp>
    </p:spTree>
    <p:extLst>
      <p:ext uri="{BB962C8B-B14F-4D97-AF65-F5344CB8AC3E}">
        <p14:creationId xmlns:p14="http://schemas.microsoft.com/office/powerpoint/2010/main" val="12073033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QuickStarter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4">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426</Words>
  <Application>Microsoft Office PowerPoint</Application>
  <PresentationFormat>Widescreen</PresentationFormat>
  <Paragraphs>45</Paragraphs>
  <Slides>9</Slides>
  <Notes>1</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vt:i4>
      </vt:variant>
    </vt:vector>
  </HeadingPairs>
  <TitlesOfParts>
    <vt:vector size="19" baseType="lpstr">
      <vt:lpstr>Arial</vt:lpstr>
      <vt:lpstr>Calibri</vt:lpstr>
      <vt:lpstr>Segoe UI</vt:lpstr>
      <vt:lpstr>Segoe UI Light</vt:lpstr>
      <vt:lpstr>Segoe UI Semilight</vt:lpstr>
      <vt:lpstr>Tw Cen MT</vt:lpstr>
      <vt:lpstr>Tw Cen MT Condensed</vt:lpstr>
      <vt:lpstr>Wingdings 3</vt:lpstr>
      <vt:lpstr>Integral</vt:lpstr>
      <vt:lpstr>QuickStarter Theme</vt:lpstr>
      <vt:lpstr>Capstone – ibm data science</vt:lpstr>
      <vt:lpstr>Key facts about Dallas Fort Worth</vt:lpstr>
      <vt:lpstr>Where to open a mid-range Restaurant in the suburbs of North Dallas</vt:lpstr>
      <vt:lpstr>Data sources : Demographics</vt:lpstr>
      <vt:lpstr>Data sources : geographical information</vt:lpstr>
      <vt:lpstr>Data sources : Venue information</vt:lpstr>
      <vt:lpstr>Methodology &amp; analysis</vt:lpstr>
      <vt:lpstr>Methodology and analysis : pick the optimal locations</vt:lpstr>
      <vt:lpstr>Conclusion and future direction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 ibm data science</dc:title>
  <dc:creator>Llorenç Aguila de la Morena</dc:creator>
  <cp:lastModifiedBy>Llorenç Aguila de la Morena</cp:lastModifiedBy>
  <cp:revision>5</cp:revision>
  <dcterms:created xsi:type="dcterms:W3CDTF">2019-12-14T00:05:44Z</dcterms:created>
  <dcterms:modified xsi:type="dcterms:W3CDTF">2019-12-14T00:17:04Z</dcterms:modified>
</cp:coreProperties>
</file>